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57" r:id="rId4"/>
    <p:sldId id="272" r:id="rId5"/>
    <p:sldId id="274" r:id="rId6"/>
    <p:sldId id="275" r:id="rId7"/>
    <p:sldId id="276" r:id="rId8"/>
    <p:sldId id="278" r:id="rId9"/>
    <p:sldId id="279" r:id="rId10"/>
    <p:sldId id="280" r:id="rId11"/>
    <p:sldId id="258" r:id="rId12"/>
    <p:sldId id="277" r:id="rId13"/>
    <p:sldId id="281" r:id="rId14"/>
    <p:sldId id="282" r:id="rId15"/>
    <p:sldId id="283" r:id="rId16"/>
    <p:sldId id="259" r:id="rId17"/>
    <p:sldId id="286" r:id="rId18"/>
    <p:sldId id="287" r:id="rId19"/>
    <p:sldId id="284" r:id="rId20"/>
    <p:sldId id="285" r:id="rId21"/>
    <p:sldId id="262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8E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672" y="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9A8E8-D886-4D31-89C2-4C28734EB257}" type="datetimeFigureOut">
              <a:rPr lang="pl-PL" smtClean="0"/>
              <a:pPr/>
              <a:t>12.06.2023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7D985-A247-4121-8632-B89558969CA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7D985-A247-4121-8632-B89558969CA9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E1B8-4E54-4D36-81EE-22188AC4106E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ACE53-480A-4DAD-B029-6A2457AAC5DA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10B-05A4-43BF-A8CF-600A7448FB7F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1C2B-8FBD-4783-AE0F-C2CC565195B9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3C3A-3A5B-4471-9141-AF72B88779B4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FD3B-9025-473A-83B0-4C09FF5CB043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F4E-CA00-4A03-A1EC-DE2368C63976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A9D1-AD68-4A1C-BB80-B24F128B1421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475E-04BF-41D5-A8B0-F89419071467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B0F03-89F8-4AA6-B76D-582852194F5E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E44B-ADE4-4679-99CE-A0DAD303D149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E5CB2-3139-4998-8683-8E1BBC0949F7}" type="datetime1">
              <a:rPr lang="pl-PL" smtClean="0"/>
              <a:pPr/>
              <a:t>12.06.2023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8000"/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/>
          </a:bodyPr>
          <a:lstStyle/>
          <a:p>
            <a:r>
              <a:rPr lang="pl-PL" sz="8800" b="1" dirty="0" smtClean="0">
                <a:latin typeface="ElementarzDwa" pitchFamily="2" charset="0"/>
              </a:rPr>
              <a:t>Gazetka szkolna</a:t>
            </a:r>
            <a:endParaRPr lang="pl-PL" sz="8800" b="1" dirty="0">
              <a:latin typeface="ElementarzDwa" pitchFamily="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2276872"/>
            <a:ext cx="6696744" cy="4392488"/>
          </a:xfrm>
          <a:noFill/>
        </p:spPr>
        <p:txBody>
          <a:bodyPr>
            <a:normAutofit fontScale="62500" lnSpcReduction="20000"/>
          </a:bodyPr>
          <a:lstStyle/>
          <a:p>
            <a:r>
              <a:rPr lang="pl-PL" sz="3400" dirty="0" smtClean="0">
                <a:solidFill>
                  <a:schemeClr val="tx1"/>
                </a:solidFill>
              </a:rPr>
              <a:t>W tym numerze:</a:t>
            </a:r>
          </a:p>
          <a:p>
            <a:pPr marL="457200" indent="-457200" algn="l">
              <a:buAutoNum type="arabicPeriod"/>
            </a:pPr>
            <a:r>
              <a:rPr lang="pl-PL" sz="3400" dirty="0" smtClean="0">
                <a:solidFill>
                  <a:schemeClr val="tx1"/>
                </a:solidFill>
              </a:rPr>
              <a:t>Karty z kalendarza str. 2</a:t>
            </a:r>
          </a:p>
          <a:p>
            <a:pPr marL="457200" indent="-457200" algn="l">
              <a:buAutoNum type="arabicPeriod"/>
            </a:pPr>
            <a:r>
              <a:rPr lang="pl-PL" sz="3400" dirty="0" smtClean="0">
                <a:solidFill>
                  <a:schemeClr val="tx1"/>
                </a:solidFill>
              </a:rPr>
              <a:t>Nowy Rok  str. 5</a:t>
            </a:r>
          </a:p>
          <a:p>
            <a:pPr marL="457200" indent="-457200" algn="l">
              <a:buAutoNum type="arabicPeriod"/>
            </a:pPr>
            <a:r>
              <a:rPr lang="pl-PL" sz="3400" dirty="0" smtClean="0">
                <a:solidFill>
                  <a:schemeClr val="tx1"/>
                </a:solidFill>
              </a:rPr>
              <a:t>Wycieczka do kina str.  9</a:t>
            </a:r>
          </a:p>
          <a:p>
            <a:pPr marL="457200" indent="-457200" algn="l">
              <a:buAutoNum type="arabicPeriod"/>
            </a:pPr>
            <a:r>
              <a:rPr lang="pl-PL" sz="3400" dirty="0" smtClean="0">
                <a:solidFill>
                  <a:schemeClr val="tx1"/>
                </a:solidFill>
              </a:rPr>
              <a:t>Bal karnawałowy str.  10</a:t>
            </a:r>
          </a:p>
          <a:p>
            <a:pPr marL="457200" indent="-457200" algn="l">
              <a:buAutoNum type="arabicPeriod"/>
            </a:pPr>
            <a:r>
              <a:rPr lang="pl-PL" sz="3400" dirty="0" smtClean="0">
                <a:solidFill>
                  <a:schemeClr val="tx1"/>
                </a:solidFill>
              </a:rPr>
              <a:t>Bezpieczne Ferie str.  11</a:t>
            </a:r>
          </a:p>
          <a:p>
            <a:pPr marL="457200" indent="-457200" algn="l">
              <a:buAutoNum type="arabicPeriod"/>
            </a:pPr>
            <a:r>
              <a:rPr lang="pl-PL" sz="3400" dirty="0" smtClean="0">
                <a:solidFill>
                  <a:schemeClr val="tx1"/>
                </a:solidFill>
              </a:rPr>
              <a:t>Jedziemy na kręgle str. 13</a:t>
            </a:r>
          </a:p>
          <a:p>
            <a:pPr marL="457200" indent="-457200" algn="l">
              <a:buFont typeface="+mj-lt"/>
              <a:buAutoNum type="arabicPeriod" startAt="7"/>
            </a:pPr>
            <a:r>
              <a:rPr lang="pl-PL" sz="3400" dirty="0" smtClean="0">
                <a:solidFill>
                  <a:schemeClr val="tx1"/>
                </a:solidFill>
              </a:rPr>
              <a:t>Odwiedziny kolegów z 8 klas str. 14</a:t>
            </a:r>
          </a:p>
          <a:p>
            <a:pPr marL="457200" indent="-457200" algn="l">
              <a:buAutoNum type="arabicPeriod" startAt="7"/>
            </a:pPr>
            <a:r>
              <a:rPr lang="pl-PL" sz="3400" dirty="0" smtClean="0">
                <a:solidFill>
                  <a:schemeClr val="tx1"/>
                </a:solidFill>
              </a:rPr>
              <a:t>Warsztaty ogrodnicze str. 15</a:t>
            </a:r>
          </a:p>
          <a:p>
            <a:pPr marL="457200" indent="-457200" algn="l">
              <a:buAutoNum type="arabicPeriod" startAt="7"/>
            </a:pPr>
            <a:r>
              <a:rPr lang="pl-PL" sz="3400" dirty="0" err="1" smtClean="0">
                <a:solidFill>
                  <a:schemeClr val="tx1"/>
                </a:solidFill>
              </a:rPr>
              <a:t>Trzecioteścik</a:t>
            </a:r>
            <a:r>
              <a:rPr lang="pl-PL" sz="3400" dirty="0" smtClean="0">
                <a:solidFill>
                  <a:schemeClr val="tx1"/>
                </a:solidFill>
              </a:rPr>
              <a:t>  str. 16</a:t>
            </a:r>
          </a:p>
          <a:p>
            <a:pPr marL="457200" indent="-457200" algn="l">
              <a:buAutoNum type="arabicPeriod" startAt="7"/>
            </a:pPr>
            <a:r>
              <a:rPr lang="pl-PL" sz="3400" dirty="0" smtClean="0">
                <a:solidFill>
                  <a:schemeClr val="tx1"/>
                </a:solidFill>
              </a:rPr>
              <a:t>Zielona Szkoła str. 17</a:t>
            </a:r>
          </a:p>
          <a:p>
            <a:pPr marL="457200" indent="-457200" algn="l">
              <a:buAutoNum type="arabicPeriod" startAt="7"/>
            </a:pPr>
            <a:r>
              <a:rPr lang="pl-PL" sz="3400" dirty="0" smtClean="0">
                <a:solidFill>
                  <a:schemeClr val="tx1"/>
                </a:solidFill>
              </a:rPr>
              <a:t>Dziecięce wspomnienia  str. 19</a:t>
            </a:r>
          </a:p>
          <a:p>
            <a:pPr marL="457200" indent="-457200" algn="l">
              <a:buAutoNum type="arabicPeriod" startAt="7"/>
            </a:pPr>
            <a:r>
              <a:rPr lang="pl-PL" sz="3400" dirty="0" smtClean="0">
                <a:solidFill>
                  <a:schemeClr val="tx1"/>
                </a:solidFill>
              </a:rPr>
              <a:t>Koniec Roku Szkolnego str. 20</a:t>
            </a:r>
          </a:p>
          <a:p>
            <a:pPr marL="457200" indent="-457200" algn="l">
              <a:buAutoNum type="arabicPeriod"/>
            </a:pP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2023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>
                <a:solidFill>
                  <a:schemeClr val="tx1"/>
                </a:solidFill>
              </a:rPr>
              <a:pPr/>
              <a:t>1</a:t>
            </a:fld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3717032"/>
            <a:ext cx="40324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endParaRPr lang="pl-P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76672"/>
            <a:ext cx="6178424" cy="286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6" name="Picture 8" descr="Otwórz zdjęc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3076070" cy="2304256"/>
          </a:xfrm>
          <a:prstGeom prst="rect">
            <a:avLst/>
          </a:prstGeom>
          <a:noFill/>
        </p:spPr>
      </p:pic>
      <p:pic>
        <p:nvPicPr>
          <p:cNvPr id="37898" name="Picture 10" descr="Otwórz zdjęc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05064"/>
            <a:ext cx="3123431" cy="2339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11</a:t>
            </a:fld>
            <a:endParaRPr lang="pl-PL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2305050" y="222250"/>
          <a:ext cx="4533900" cy="6415088"/>
        </p:xfrm>
        <a:graphic>
          <a:graphicData uri="http://schemas.openxmlformats.org/presentationml/2006/ole">
            <p:oleObj spid="_x0000_s1031" name="Acrobat Document" r:id="rId4" imgW="4533723" imgH="6415677" progId="Acrobat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32656"/>
            <a:ext cx="4884972" cy="62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Jedziemy na kręgle!!!!!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4330824" cy="348498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/>
              <a:t>    Kręgle to prosta i przyjemna zabawa, a jej ogromną zaletą jest możliwość gry zarówno w pojedynkę, jak i z grupą znajomych. Jest to też doskonała okazja do spotkania i integracji. Bowling to obecnie najpopularniejsza odmiana kręgli, w której nie ma ograniczeń. W bowling mogą grać dorośli, dzieci, osoby bardziej i mniej wysportowane. Dlatego też jest to idealna gra towarzyska dla całych rodzin czy grup przyjaciół.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38914" name="Picture 2" descr="https://scontent.xx.fbcdn.net/v/t1.15752-9/348375184_588292529824808_2206812052066070706_n.jpg?stp=dst-jpg_p206x206&amp;_nc_cat=104&amp;ccb=1-7&amp;_nc_sid=aee45a&amp;_nc_ohc=fUse7_4SJtcAX8SUrdR&amp;_nc_ad=z-m&amp;_nc_cid=0&amp;_nc_ht=scontent.xx&amp;oh=03_AdTtT_bORYhArW9k3wVMRX5gagYEZJQ35omEuaQ8BGt4NA&amp;oe=64AC2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2619375" cy="1962150"/>
          </a:xfrm>
          <a:prstGeom prst="rect">
            <a:avLst/>
          </a:prstGeom>
          <a:noFill/>
        </p:spPr>
      </p:pic>
      <p:pic>
        <p:nvPicPr>
          <p:cNvPr id="38916" name="Picture 4" descr="Otwórz zdjęc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068960"/>
            <a:ext cx="2619375" cy="1962150"/>
          </a:xfrm>
          <a:prstGeom prst="rect">
            <a:avLst/>
          </a:prstGeom>
          <a:noFill/>
        </p:spPr>
      </p:pic>
      <p:pic>
        <p:nvPicPr>
          <p:cNvPr id="38918" name="Picture 6" descr="Otwórz zdjęc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365104"/>
            <a:ext cx="2619375" cy="196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Odwiedziny kolegów z klasy 8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45060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5472608" cy="4104456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868144" y="1556792"/>
            <a:ext cx="2952328" cy="4801314"/>
          </a:xfrm>
          <a:prstGeom prst="rect">
            <a:avLst/>
          </a:prstGeom>
          <a:solidFill>
            <a:srgbClr val="F6E8E2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17 maja mieliśmy w naszej klasie wspaniałych gości. Odwiedzili nas koledzy i koleżanki z klasy 8. Tłumaczyli nam jak to jest w czwartej klasie, co się zmieni.  Opowiedzieli wiele zabawnych przygód ze swoich szkolnych lat, udzielili wielu cennych rad i cierpliwie odpowiadali na wszystkie nasze pytania.  Na koniec poprowadzili krótką lekcję i pokazali czego będziemy się uczyć w przyszłym roku. </a:t>
            </a:r>
          </a:p>
          <a:p>
            <a:r>
              <a:rPr lang="pl-PL" dirty="0" smtClean="0"/>
              <a:t>Jeszcze raz bardzo dziękujemy. </a:t>
            </a:r>
            <a:endParaRPr lang="pl-P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5915000" cy="1084982"/>
          </a:xfrm>
        </p:spPr>
        <p:txBody>
          <a:bodyPr/>
          <a:lstStyle/>
          <a:p>
            <a:r>
              <a:rPr lang="pl-PL" dirty="0" smtClean="0"/>
              <a:t>Warsztaty ogrodnicze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44034" name="Picture 2" descr="https://scontent.xx.fbcdn.net/v/t1.15752-9/348375836_1466068857561766_359004652160119112_n.jpg?stp=dst-jpg_p206x206&amp;_nc_cat=103&amp;ccb=1-7&amp;_nc_sid=aee45a&amp;_nc_ohc=8Lg85HHiwi4AX_bsHQq&amp;_nc_ad=z-m&amp;_nc_cid=0&amp;_nc_ht=scontent.xx&amp;oh=03_AdRjp7bv0G1Eg33CMA7KYYb-8ZcwS96rJhD_Zni_WHIIuw&amp;oe=64AC53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2883816" cy="2160240"/>
          </a:xfrm>
          <a:prstGeom prst="rect">
            <a:avLst/>
          </a:prstGeom>
          <a:noFill/>
        </p:spPr>
      </p:pic>
      <p:pic>
        <p:nvPicPr>
          <p:cNvPr id="44038" name="Picture 6" descr="https://scontent.xx.fbcdn.net/v/t1.15752-9/348377720_804657367565911_1891884658382463711_n.jpg?stp=dst-jpg_p206x206&amp;_nc_cat=106&amp;ccb=1-7&amp;_nc_sid=aee45a&amp;_nc_ohc=DtNwP8gJE0AAX_ZiLAj&amp;_nc_ad=z-m&amp;_nc_cid=0&amp;_nc_ht=scontent.xx&amp;oh=03_AdQ_KQ2ZSyY_hm9aEHt2AuvwU6XU98HiSmB7fimGQ0md6g&amp;oe=64AC33B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33055"/>
            <a:ext cx="2808312" cy="2103681"/>
          </a:xfrm>
          <a:prstGeom prst="rect">
            <a:avLst/>
          </a:prstGeom>
          <a:noFill/>
        </p:spPr>
      </p:pic>
      <p:pic>
        <p:nvPicPr>
          <p:cNvPr id="44040" name="Picture 8" descr="Fundacj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04664"/>
            <a:ext cx="2532910" cy="1426361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3707904" y="3718679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Warsztaty składały się z dwóch części: teoretycznej i praktycznej. Po prezentacji o ekologii i roślinach sięgnęliśmy po rękawiczki, łopaty, konewki, doniczki i przesadzaliśmy pomidorki koktajlowe. Sprawiło nam to ogromną frajdę. Po starannym wykonaniu zadania otrzymaliśmy  dyplom i zabraliśmy nasze roślinki do domu. Wycieczkę zakończyliśmy wyprawą do </a:t>
            </a:r>
            <a:r>
              <a:rPr lang="pl-PL" dirty="0" err="1" smtClean="0"/>
              <a:t>McDonald’s</a:t>
            </a:r>
            <a:r>
              <a:rPr lang="pl-PL" dirty="0" smtClean="0"/>
              <a:t>, gdzie najedliśmy się do syta.</a:t>
            </a:r>
            <a:endParaRPr lang="pl-PL" dirty="0"/>
          </a:p>
        </p:txBody>
      </p:sp>
      <p:pic>
        <p:nvPicPr>
          <p:cNvPr id="44036" name="Picture 4" descr="https://scontent.xx.fbcdn.net/v/t1.15752-9/348377194_582314354015725_7779524756211561818_n.jpg?stp=dst-jpg_p206x206&amp;_nc_cat=105&amp;ccb=1-7&amp;_nc_sid=aee45a&amp;_nc_ohc=ZBakBzYGryIAX9pQrym&amp;_nc_ad=z-m&amp;_nc_cid=0&amp;_nc_ht=scontent.xx&amp;oh=03_AdTtDJnT33cCH-GtZrPAdhkitDgJ0MYKdWwVGoogJXQUxA&amp;oe=64AC4F0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628800"/>
            <a:ext cx="2808312" cy="2103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7689">
            <a:off x="3017675" y="4264429"/>
            <a:ext cx="4924203" cy="19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251520" y="404664"/>
            <a:ext cx="3168352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Klasa III kończy pierwszy etap edukacji zwany edukacją wczesnoszkolną. Na zakończenie tego etapu uczniowie napisali pierwszy w swoim życiu sprawdzian kompetencji - </a:t>
            </a:r>
            <a:r>
              <a:rPr lang="pl-PL" sz="1600" dirty="0" err="1" smtClean="0"/>
              <a:t>trzecioteścik</a:t>
            </a:r>
            <a:r>
              <a:rPr lang="pl-PL" sz="1600" dirty="0" smtClean="0"/>
              <a:t>. Badanie umiejętności trzecioklasistów ma dostarczyć informacji na temat poziomu wiadomości i umiejętności, które uczniowie zdobyli w ciągu trzech lat nauki.</a:t>
            </a:r>
            <a:br>
              <a:rPr lang="pl-PL" sz="1600" dirty="0" smtClean="0"/>
            </a:br>
            <a:r>
              <a:rPr lang="pl-PL" sz="1600" dirty="0" smtClean="0"/>
              <a:t>Przygotowane testy pozwalają rozwinąć i sprawdzić kluczowe umiejętności, jakie powinno uzyskać dziecko na zakończenie pierwszego cyklu kształcenia. Uczą również małego ucznia ważnej przez całe późniejsze życie sprawności rozwiązywania testów. </a:t>
            </a:r>
            <a:endParaRPr lang="pl-PL" sz="1600" dirty="0"/>
          </a:p>
        </p:txBody>
      </p:sp>
      <p:pic>
        <p:nvPicPr>
          <p:cNvPr id="12291" name="Picture 3" descr="https://scontent.xx.fbcdn.net/v/t1.15752-9/348374451_640343254626377_3386387997831748842_n.jpg?stp=dst-jpg_p206x206&amp;_nc_cat=109&amp;ccb=1-7&amp;_nc_sid=aee45a&amp;_nc_ohc=kTHgfLxg5ikAX_M8fva&amp;_nc_ad=z-m&amp;_nc_cid=0&amp;_nc_ht=scontent.xx&amp;oh=03_AdT_It_rZia-L-Zgq7t3RA2bwvLRkfGhp1qU5EPZmfdt-A&amp;oe=64AC37C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548680"/>
            <a:ext cx="3268324" cy="2448272"/>
          </a:xfrm>
          <a:prstGeom prst="rect">
            <a:avLst/>
          </a:prstGeom>
          <a:noFill/>
        </p:spPr>
      </p:pic>
      <p:pic>
        <p:nvPicPr>
          <p:cNvPr id="12293" name="Picture 5" descr="https://scontent.xx.fbcdn.net/v/t1.15752-9/348376392_807651713956928_8697462270231977377_n.jpg?stp=dst-jpg_p206x206&amp;_nc_cat=111&amp;ccb=1-7&amp;_nc_sid=aee45a&amp;_nc_ohc=2G41UD9JD2EAX-NUtdL&amp;_nc_ad=z-m&amp;_nc_cid=0&amp;_nc_ht=scontent.xx&amp;oh=03_AdSec133Syo6J5QOIxzT3U5m4ZTJ8gcwnwibuIxVPt5EXw&amp;oe=64AC230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060848"/>
            <a:ext cx="278768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41986" name="Picture 2" descr="Mapa Halo Mazury Zielone Szkoł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0835" y="2420888"/>
            <a:ext cx="5522543" cy="3888432"/>
          </a:xfrm>
          <a:prstGeom prst="rect">
            <a:avLst/>
          </a:prstGeom>
          <a:noFill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332656"/>
            <a:ext cx="547809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 descr="https://scontent.xx.fbcdn.net/v/t1.15752-9/348382824_649977033257499_8102478160147489671_n.jpg?stp=dst-jpg_s206x206&amp;_nc_cat=103&amp;ccb=1-7&amp;_nc_sid=aee45a&amp;_nc_ohc=iWv1FtLwcjQAX8G3mk_&amp;_nc_ad=z-m&amp;_nc_cid=0&amp;_nc_ht=scontent.xx&amp;oh=03_AdTngag9oZJc2z2yYQ5u1RpCE67zhLPOrlWWatF7gIoyBA&amp;oe=64AC3E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725144"/>
            <a:ext cx="1476375" cy="1962150"/>
          </a:xfrm>
          <a:prstGeom prst="rect">
            <a:avLst/>
          </a:prstGeom>
          <a:noFill/>
        </p:spPr>
      </p:pic>
      <p:pic>
        <p:nvPicPr>
          <p:cNvPr id="41992" name="Picture 8" descr="Otwórz zdjęc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1476375" cy="1962150"/>
          </a:xfrm>
          <a:prstGeom prst="rect">
            <a:avLst/>
          </a:prstGeom>
          <a:noFill/>
        </p:spPr>
      </p:pic>
      <p:pic>
        <p:nvPicPr>
          <p:cNvPr id="41994" name="Picture 10" descr="Otwórz zdjęci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4149080"/>
            <a:ext cx="1476375" cy="1962150"/>
          </a:xfrm>
          <a:prstGeom prst="rect">
            <a:avLst/>
          </a:prstGeom>
          <a:noFill/>
        </p:spPr>
      </p:pic>
      <p:pic>
        <p:nvPicPr>
          <p:cNvPr id="41996" name="Picture 12" descr="Otwórz zdjęc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60648"/>
            <a:ext cx="2619375" cy="196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46082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572677" cy="1929508"/>
          </a:xfrm>
          <a:prstGeom prst="rect">
            <a:avLst/>
          </a:prstGeom>
          <a:noFill/>
        </p:spPr>
      </p:pic>
      <p:pic>
        <p:nvPicPr>
          <p:cNvPr id="46084" name="Picture 4" descr="Otwórz zdjęc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32656"/>
            <a:ext cx="2619375" cy="1962150"/>
          </a:xfrm>
          <a:prstGeom prst="rect">
            <a:avLst/>
          </a:prstGeom>
          <a:noFill/>
        </p:spPr>
      </p:pic>
      <p:pic>
        <p:nvPicPr>
          <p:cNvPr id="46086" name="Picture 6" descr="Otwórz zdjęc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2656"/>
            <a:ext cx="2619375" cy="1962150"/>
          </a:xfrm>
          <a:prstGeom prst="rect">
            <a:avLst/>
          </a:prstGeom>
          <a:noFill/>
        </p:spPr>
      </p:pic>
      <p:pic>
        <p:nvPicPr>
          <p:cNvPr id="46088" name="Picture 8" descr="Otwórz zdjęc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564904"/>
            <a:ext cx="2619375" cy="1962150"/>
          </a:xfrm>
          <a:prstGeom prst="rect">
            <a:avLst/>
          </a:prstGeom>
          <a:noFill/>
        </p:spPr>
      </p:pic>
      <p:pic>
        <p:nvPicPr>
          <p:cNvPr id="46090" name="Picture 10" descr="Otwórz zdjęci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564904"/>
            <a:ext cx="2619375" cy="1962150"/>
          </a:xfrm>
          <a:prstGeom prst="rect">
            <a:avLst/>
          </a:prstGeom>
          <a:noFill/>
        </p:spPr>
      </p:pic>
      <p:pic>
        <p:nvPicPr>
          <p:cNvPr id="46092" name="Picture 12" descr="Otwórz zdjęc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564904"/>
            <a:ext cx="2619375" cy="1962150"/>
          </a:xfrm>
          <a:prstGeom prst="rect">
            <a:avLst/>
          </a:prstGeom>
          <a:noFill/>
        </p:spPr>
      </p:pic>
      <p:pic>
        <p:nvPicPr>
          <p:cNvPr id="46094" name="Picture 14" descr="https://scontent.xx.fbcdn.net/v/t1.15752-9/348377235_942010940343549_6930132529341798451_n.jpg?stp=dst-jpg_p206x206&amp;_nc_cat=111&amp;ccb=1-7&amp;_nc_sid=aee45a&amp;_nc_ohc=YkF4y28IkjQAX8z0sWG&amp;_nc_ad=z-m&amp;_nc_cid=0&amp;_nc_ht=scontent.xx&amp;oh=03_AdQOqc-F3xSUjN66LFJAxy1fn5Qnvc3hYVUxJwS2MN5HMg&amp;oe=64AC535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725144"/>
            <a:ext cx="2808312" cy="1962150"/>
          </a:xfrm>
          <a:prstGeom prst="rect">
            <a:avLst/>
          </a:prstGeom>
          <a:noFill/>
        </p:spPr>
      </p:pic>
      <p:pic>
        <p:nvPicPr>
          <p:cNvPr id="46096" name="Picture 16" descr="https://scontent.xx.fbcdn.net/v/t1.15752-9/348382776_1370257213535171_1692987900919006269_n.jpg?stp=dst-jpg_p206x206&amp;_nc_cat=105&amp;ccb=1-7&amp;_nc_sid=aee45a&amp;_nc_ohc=16wi2tcJns8AX9U9pYQ&amp;_nc_ad=z-m&amp;_nc_cid=0&amp;_nc_ht=scontent.xx&amp;oh=03_AdS3BhxJJgJ-swKXC3z8PqKtD7u1GvLb3mb-WqFKHlJbAw&amp;oe=64AC587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725144"/>
            <a:ext cx="2619375" cy="1962150"/>
          </a:xfrm>
          <a:prstGeom prst="rect">
            <a:avLst/>
          </a:prstGeom>
          <a:noFill/>
        </p:spPr>
      </p:pic>
      <p:pic>
        <p:nvPicPr>
          <p:cNvPr id="46098" name="Picture 18" descr="Otwórz zdjęci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725144"/>
            <a:ext cx="2619375" cy="196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Dziecięce wspomnienia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340768"/>
            <a:ext cx="4476850" cy="514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Kartka z kalendarza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1 stycznia – Nowy Rok</a:t>
            </a:r>
          </a:p>
          <a:p>
            <a:r>
              <a:rPr lang="pl-PL" dirty="0" smtClean="0"/>
              <a:t>6 stycznia – Trzech Króli</a:t>
            </a:r>
          </a:p>
          <a:p>
            <a:r>
              <a:rPr lang="pl-PL" dirty="0" smtClean="0"/>
              <a:t>17 – Światowy Dzień Śniegu</a:t>
            </a:r>
          </a:p>
          <a:p>
            <a:r>
              <a:rPr lang="pl-PL" dirty="0" smtClean="0"/>
              <a:t>21 stycznia – Dzień Babci</a:t>
            </a:r>
          </a:p>
          <a:p>
            <a:r>
              <a:rPr lang="pl-PL" dirty="0" smtClean="0"/>
              <a:t>22 stycznia – Dzień Dziadka</a:t>
            </a:r>
          </a:p>
          <a:p>
            <a:r>
              <a:rPr lang="pl-PL" dirty="0" smtClean="0"/>
              <a:t>2 lutego – Dzień Pozytywnego Myślenia</a:t>
            </a:r>
          </a:p>
          <a:p>
            <a:r>
              <a:rPr lang="pl-PL" dirty="0" smtClean="0"/>
              <a:t>13 lutego – Dzień Radia</a:t>
            </a:r>
          </a:p>
          <a:p>
            <a:r>
              <a:rPr lang="pl-PL" dirty="0" smtClean="0"/>
              <a:t>16 lutego – Tłusty Czwartek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Koniec Roku Szkolnego 2022/2023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/>
              <a:t>„</a:t>
            </a:r>
            <a:r>
              <a:rPr lang="pl-PL" b="1" dirty="0" smtClean="0"/>
              <a:t>Być może dla świata jesteś tylko człowiekiem, ale dla niektórych ludzi jesteś całym światem.</a:t>
            </a:r>
            <a:r>
              <a:rPr lang="pl-PL" dirty="0" smtClean="0"/>
              <a:t>”</a:t>
            </a:r>
          </a:p>
          <a:p>
            <a:pPr algn="ctr">
              <a:buNone/>
            </a:pPr>
            <a:r>
              <a:rPr lang="pl-PL" dirty="0" smtClean="0"/>
              <a:t>Już pora na odpoczynek</a:t>
            </a:r>
          </a:p>
          <a:p>
            <a:pPr algn="ctr">
              <a:buNone/>
            </a:pPr>
            <a:r>
              <a:rPr lang="pl-PL" dirty="0" smtClean="0"/>
              <a:t>Niebawem zabrzmi ostatni dzwonek.</a:t>
            </a:r>
          </a:p>
          <a:p>
            <a:pPr>
              <a:buNone/>
            </a:pPr>
            <a:r>
              <a:rPr lang="pl-PL" dirty="0" smtClean="0"/>
              <a:t>Aby te wakacje były szczęśliwe, pamiętajcie o swoim bezpieczeństwie, zachowujcie się rozsądnie.</a:t>
            </a:r>
          </a:p>
          <a:p>
            <a:pPr>
              <a:buNone/>
            </a:pPr>
            <a:r>
              <a:rPr lang="pl-PL" dirty="0" smtClean="0"/>
              <a:t>                                               </a:t>
            </a:r>
          </a:p>
          <a:p>
            <a:pPr>
              <a:buNone/>
            </a:pPr>
            <a:r>
              <a:rPr lang="pl-PL" dirty="0" smtClean="0"/>
              <a:t>Do zobaczenia we wrześniu!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 rot="20447244">
            <a:off x="945283" y="620769"/>
            <a:ext cx="3999480" cy="5527371"/>
          </a:xfrm>
          <a:solidFill>
            <a:schemeClr val="bg1"/>
          </a:solidFill>
          <a:ln w="25400" cap="rnd" cmpd="thickThin">
            <a:solidFill>
              <a:srgbClr val="00B050"/>
            </a:solidFill>
          </a:ln>
        </p:spPr>
        <p:txBody>
          <a:bodyPr>
            <a:noAutofit/>
          </a:bodyPr>
          <a:lstStyle/>
          <a:p>
            <a:pPr>
              <a:buNone/>
            </a:pPr>
            <a:r>
              <a:rPr lang="pl-PL" b="1" dirty="0" smtClean="0"/>
              <a:t>AUTORZY GAZETKI</a:t>
            </a:r>
          </a:p>
          <a:p>
            <a:r>
              <a:rPr lang="pl-PL" sz="2800" dirty="0" smtClean="0"/>
              <a:t>Amelia K.</a:t>
            </a:r>
          </a:p>
          <a:p>
            <a:r>
              <a:rPr lang="pl-PL" sz="2800" dirty="0" smtClean="0"/>
              <a:t>Liliana K. </a:t>
            </a:r>
          </a:p>
          <a:p>
            <a:r>
              <a:rPr lang="pl-PL" sz="2800" dirty="0" smtClean="0"/>
              <a:t>Alicja N.</a:t>
            </a:r>
          </a:p>
          <a:p>
            <a:r>
              <a:rPr lang="pl-PL" sz="2800" dirty="0" smtClean="0"/>
              <a:t>Maja P.</a:t>
            </a:r>
          </a:p>
          <a:p>
            <a:r>
              <a:rPr lang="pl-PL" sz="2800" dirty="0" smtClean="0"/>
              <a:t>Tosia T.</a:t>
            </a:r>
          </a:p>
          <a:p>
            <a:r>
              <a:rPr lang="pl-PL" sz="2800" dirty="0" smtClean="0"/>
              <a:t>Pola P.</a:t>
            </a:r>
          </a:p>
          <a:p>
            <a:r>
              <a:rPr lang="pl-PL" sz="2800" dirty="0" smtClean="0"/>
              <a:t>Ania K.</a:t>
            </a:r>
          </a:p>
          <a:p>
            <a:r>
              <a:rPr lang="pl-PL" sz="2800" dirty="0" smtClean="0"/>
              <a:t>Natalia Z.</a:t>
            </a:r>
          </a:p>
          <a:p>
            <a:r>
              <a:rPr lang="pl-PL" sz="2800" dirty="0" smtClean="0"/>
              <a:t>Gościnnie Kornelia z 3D </a:t>
            </a:r>
          </a:p>
          <a:p>
            <a:endParaRPr lang="pl-PL" dirty="0" smtClean="0"/>
          </a:p>
        </p:txBody>
      </p:sp>
      <p:sp>
        <p:nvSpPr>
          <p:cNvPr id="7" name="pole tekstowe 6"/>
          <p:cNvSpPr txBox="1"/>
          <p:nvPr/>
        </p:nvSpPr>
        <p:spPr>
          <a:xfrm rot="1644387">
            <a:off x="5475570" y="1764177"/>
            <a:ext cx="2988864" cy="1200329"/>
          </a:xfrm>
          <a:prstGeom prst="rect">
            <a:avLst/>
          </a:prstGeom>
          <a:solidFill>
            <a:schemeClr val="bg1"/>
          </a:solidFill>
          <a:ln w="22225" cap="rnd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Opiekun gazetki:</a:t>
            </a:r>
          </a:p>
          <a:p>
            <a:pPr algn="ctr"/>
            <a:r>
              <a:rPr lang="pl-PL" sz="2400" dirty="0" smtClean="0"/>
              <a:t>p. Małgorzata Waliszkiewicz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Kartka z kalendarza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1 marca– Dzień Piegów</a:t>
            </a:r>
          </a:p>
          <a:p>
            <a:r>
              <a:rPr lang="pl-PL" dirty="0" smtClean="0"/>
              <a:t>4 marca– Dzień Gramatyki</a:t>
            </a:r>
          </a:p>
          <a:p>
            <a:r>
              <a:rPr lang="pl-PL" dirty="0" smtClean="0"/>
              <a:t>8 marca– Dzień Kobiet</a:t>
            </a:r>
          </a:p>
          <a:p>
            <a:r>
              <a:rPr lang="pl-PL" dirty="0" smtClean="0"/>
              <a:t>27 marca– Dzień Teatru</a:t>
            </a:r>
          </a:p>
          <a:p>
            <a:r>
              <a:rPr lang="pl-PL" dirty="0" smtClean="0"/>
              <a:t>1 kwietnia- Prima Aprilis</a:t>
            </a:r>
          </a:p>
          <a:p>
            <a:r>
              <a:rPr lang="pl-PL" dirty="0" smtClean="0"/>
              <a:t>6 kwietnia– Dzień Sportu</a:t>
            </a:r>
          </a:p>
          <a:p>
            <a:r>
              <a:rPr lang="pl-PL" dirty="0" smtClean="0"/>
              <a:t>15 kwietnia– Wielki Piątek</a:t>
            </a:r>
          </a:p>
          <a:p>
            <a:r>
              <a:rPr lang="pl-PL" dirty="0" smtClean="0"/>
              <a:t>22 kwietnia- Dzień Ziemi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Kartka z kalendarza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1 maja – Święto Pracy</a:t>
            </a:r>
          </a:p>
          <a:p>
            <a:r>
              <a:rPr lang="pl-PL" dirty="0" smtClean="0"/>
              <a:t>2 maja – Święto Flagi</a:t>
            </a:r>
          </a:p>
          <a:p>
            <a:r>
              <a:rPr lang="pl-PL" dirty="0" smtClean="0"/>
              <a:t>3 maja – Święto Konstytucji 3 Maja</a:t>
            </a:r>
          </a:p>
          <a:p>
            <a:r>
              <a:rPr lang="pl-PL" dirty="0" smtClean="0"/>
              <a:t>20 maja – Światowy Dzień Pszczoły</a:t>
            </a:r>
          </a:p>
          <a:p>
            <a:r>
              <a:rPr lang="pl-PL" dirty="0" smtClean="0"/>
              <a:t>26 maja – Dzień Matki</a:t>
            </a:r>
          </a:p>
          <a:p>
            <a:r>
              <a:rPr lang="pl-PL" dirty="0" smtClean="0"/>
              <a:t>1 czerwca – Dzień Dziecka</a:t>
            </a:r>
          </a:p>
          <a:p>
            <a:r>
              <a:rPr lang="pl-PL" dirty="0" smtClean="0"/>
              <a:t>9 czerwca – Dzień Przyjaciela</a:t>
            </a:r>
          </a:p>
          <a:p>
            <a:r>
              <a:rPr lang="pl-PL" dirty="0" smtClean="0"/>
              <a:t>21 czerwca – Pierwszy Dzień Lata</a:t>
            </a:r>
          </a:p>
          <a:p>
            <a:r>
              <a:rPr lang="pl-PL" dirty="0" smtClean="0"/>
              <a:t>23 czerwca – Koniec Roku Szkolnego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6937050" cy="565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52736"/>
            <a:ext cx="6288460" cy="37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7</a:t>
            </a:fld>
            <a:endParaRPr lang="pl-PL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6912768" cy="59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8</a:t>
            </a:fld>
            <a:endParaRPr lang="pl-PL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620688"/>
            <a:ext cx="5328592" cy="566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5161104" cy="559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 descr="Brak opisu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492896"/>
            <a:ext cx="3461991" cy="2596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</TotalTime>
  <Words>527</Words>
  <Application>Microsoft Office PowerPoint</Application>
  <PresentationFormat>Pokaz na ekranie (4:3)</PresentationFormat>
  <Paragraphs>96</Paragraphs>
  <Slides>21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3" baseType="lpstr">
      <vt:lpstr>Motyw pakietu Office</vt:lpstr>
      <vt:lpstr>Acrobat Document</vt:lpstr>
      <vt:lpstr>Gazetka szkolna</vt:lpstr>
      <vt:lpstr>Kartka z kalendarza</vt:lpstr>
      <vt:lpstr>Kartka z kalendarza</vt:lpstr>
      <vt:lpstr>Kartka z kalendarza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Jedziemy na kręgle!!!!!</vt:lpstr>
      <vt:lpstr>Odwiedziny kolegów z klasy 8</vt:lpstr>
      <vt:lpstr>Warsztaty ogrodnicze</vt:lpstr>
      <vt:lpstr>Slajd 16</vt:lpstr>
      <vt:lpstr>Slajd 17</vt:lpstr>
      <vt:lpstr>Slajd 18</vt:lpstr>
      <vt:lpstr>Dziecięce wspomnienia</vt:lpstr>
      <vt:lpstr>Koniec Roku Szkolnego 2022/2023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Gazetka szkolna</dc:title>
  <dc:creator>le_so</dc:creator>
  <cp:lastModifiedBy>le_so</cp:lastModifiedBy>
  <cp:revision>63</cp:revision>
  <dcterms:created xsi:type="dcterms:W3CDTF">2020-11-16T21:07:05Z</dcterms:created>
  <dcterms:modified xsi:type="dcterms:W3CDTF">2023-06-12T05:02:29Z</dcterms:modified>
</cp:coreProperties>
</file>